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94" autoAdjust="0"/>
    <p:restoredTop sz="94660"/>
  </p:normalViewPr>
  <p:slideViewPr>
    <p:cSldViewPr snapToGrid="0">
      <p:cViewPr varScale="1">
        <p:scale>
          <a:sx n="67" d="100"/>
          <a:sy n="67" d="100"/>
        </p:scale>
        <p:origin x="105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CE303-E96E-4DA0-B6D2-D0640E4F34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1FB39E74-EAE1-46BE-A73E-40A953E3D6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3A1E285D-EAC6-4BBE-B7D7-2248886C7C24}"/>
              </a:ext>
            </a:extLst>
          </p:cNvPr>
          <p:cNvSpPr>
            <a:spLocks noGrp="1"/>
          </p:cNvSpPr>
          <p:nvPr>
            <p:ph type="dt" sz="half" idx="10"/>
          </p:nvPr>
        </p:nvSpPr>
        <p:spPr/>
        <p:txBody>
          <a:bodyPr/>
          <a:lstStyle/>
          <a:p>
            <a:fld id="{4530A48E-6B85-4B25-8F02-91565170F56F}" type="datetimeFigureOut">
              <a:rPr lang="en-PH" smtClean="0"/>
              <a:t>22/04/2024</a:t>
            </a:fld>
            <a:endParaRPr lang="en-PH"/>
          </a:p>
        </p:txBody>
      </p:sp>
      <p:sp>
        <p:nvSpPr>
          <p:cNvPr id="5" name="Footer Placeholder 4">
            <a:extLst>
              <a:ext uri="{FF2B5EF4-FFF2-40B4-BE49-F238E27FC236}">
                <a16:creationId xmlns:a16="http://schemas.microsoft.com/office/drawing/2014/main" id="{4D5CABD0-0ABF-4A88-8AAC-BB235F6549B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28E3888-74B8-4AB0-B962-44D4930EED19}"/>
              </a:ext>
            </a:extLst>
          </p:cNvPr>
          <p:cNvSpPr>
            <a:spLocks noGrp="1"/>
          </p:cNvSpPr>
          <p:nvPr>
            <p:ph type="sldNum" sz="quarter" idx="12"/>
          </p:nvPr>
        </p:nvSpPr>
        <p:spPr/>
        <p:txBody>
          <a:bodyPr/>
          <a:lstStyle/>
          <a:p>
            <a:fld id="{8706428D-06EB-486E-8C6A-CA2EDF76E564}" type="slidenum">
              <a:rPr lang="en-PH" smtClean="0"/>
              <a:t>‹#›</a:t>
            </a:fld>
            <a:endParaRPr lang="en-PH"/>
          </a:p>
        </p:txBody>
      </p:sp>
    </p:spTree>
    <p:extLst>
      <p:ext uri="{BB962C8B-B14F-4D97-AF65-F5344CB8AC3E}">
        <p14:creationId xmlns:p14="http://schemas.microsoft.com/office/powerpoint/2010/main" val="2562587734"/>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2275D-9834-4F2F-9E52-779EE78F9739}"/>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A3FE5E93-8343-43FE-A538-5175677EBD3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0667CA9B-194E-4224-90FE-CD27E1EFEC89}"/>
              </a:ext>
            </a:extLst>
          </p:cNvPr>
          <p:cNvSpPr>
            <a:spLocks noGrp="1"/>
          </p:cNvSpPr>
          <p:nvPr>
            <p:ph type="dt" sz="half" idx="10"/>
          </p:nvPr>
        </p:nvSpPr>
        <p:spPr/>
        <p:txBody>
          <a:bodyPr/>
          <a:lstStyle/>
          <a:p>
            <a:fld id="{4530A48E-6B85-4B25-8F02-91565170F56F}" type="datetimeFigureOut">
              <a:rPr lang="en-PH" smtClean="0"/>
              <a:t>22/04/2024</a:t>
            </a:fld>
            <a:endParaRPr lang="en-PH"/>
          </a:p>
        </p:txBody>
      </p:sp>
      <p:sp>
        <p:nvSpPr>
          <p:cNvPr id="5" name="Footer Placeholder 4">
            <a:extLst>
              <a:ext uri="{FF2B5EF4-FFF2-40B4-BE49-F238E27FC236}">
                <a16:creationId xmlns:a16="http://schemas.microsoft.com/office/drawing/2014/main" id="{F41BA1F4-08B3-4C38-9A87-460D7A170BA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09A41E1-0725-4329-9500-BF05E85AF684}"/>
              </a:ext>
            </a:extLst>
          </p:cNvPr>
          <p:cNvSpPr>
            <a:spLocks noGrp="1"/>
          </p:cNvSpPr>
          <p:nvPr>
            <p:ph type="sldNum" sz="quarter" idx="12"/>
          </p:nvPr>
        </p:nvSpPr>
        <p:spPr/>
        <p:txBody>
          <a:bodyPr/>
          <a:lstStyle/>
          <a:p>
            <a:fld id="{8706428D-06EB-486E-8C6A-CA2EDF76E564}" type="slidenum">
              <a:rPr lang="en-PH" smtClean="0"/>
              <a:t>‹#›</a:t>
            </a:fld>
            <a:endParaRPr lang="en-PH"/>
          </a:p>
        </p:txBody>
      </p:sp>
    </p:spTree>
    <p:extLst>
      <p:ext uri="{BB962C8B-B14F-4D97-AF65-F5344CB8AC3E}">
        <p14:creationId xmlns:p14="http://schemas.microsoft.com/office/powerpoint/2010/main" val="49821159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4D6DE3-2627-485A-885C-DFF875004C5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0D8CC4DE-621F-4EBF-894D-4469AD110A3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39352FF-1511-4FCE-B3FE-5945EFF7D45A}"/>
              </a:ext>
            </a:extLst>
          </p:cNvPr>
          <p:cNvSpPr>
            <a:spLocks noGrp="1"/>
          </p:cNvSpPr>
          <p:nvPr>
            <p:ph type="dt" sz="half" idx="10"/>
          </p:nvPr>
        </p:nvSpPr>
        <p:spPr/>
        <p:txBody>
          <a:bodyPr/>
          <a:lstStyle/>
          <a:p>
            <a:fld id="{4530A48E-6B85-4B25-8F02-91565170F56F}" type="datetimeFigureOut">
              <a:rPr lang="en-PH" smtClean="0"/>
              <a:t>22/04/2024</a:t>
            </a:fld>
            <a:endParaRPr lang="en-PH"/>
          </a:p>
        </p:txBody>
      </p:sp>
      <p:sp>
        <p:nvSpPr>
          <p:cNvPr id="5" name="Footer Placeholder 4">
            <a:extLst>
              <a:ext uri="{FF2B5EF4-FFF2-40B4-BE49-F238E27FC236}">
                <a16:creationId xmlns:a16="http://schemas.microsoft.com/office/drawing/2014/main" id="{790499D5-CB39-4559-9587-FBC2564FFFD5}"/>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2A82616-73B5-470C-A6C8-0EAEB19035C9}"/>
              </a:ext>
            </a:extLst>
          </p:cNvPr>
          <p:cNvSpPr>
            <a:spLocks noGrp="1"/>
          </p:cNvSpPr>
          <p:nvPr>
            <p:ph type="sldNum" sz="quarter" idx="12"/>
          </p:nvPr>
        </p:nvSpPr>
        <p:spPr/>
        <p:txBody>
          <a:bodyPr/>
          <a:lstStyle/>
          <a:p>
            <a:fld id="{8706428D-06EB-486E-8C6A-CA2EDF76E564}" type="slidenum">
              <a:rPr lang="en-PH" smtClean="0"/>
              <a:t>‹#›</a:t>
            </a:fld>
            <a:endParaRPr lang="en-PH"/>
          </a:p>
        </p:txBody>
      </p:sp>
    </p:spTree>
    <p:extLst>
      <p:ext uri="{BB962C8B-B14F-4D97-AF65-F5344CB8AC3E}">
        <p14:creationId xmlns:p14="http://schemas.microsoft.com/office/powerpoint/2010/main" val="3484347883"/>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0CB8-E013-4420-AB91-C1A70EF45322}"/>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A5A1100-3A7E-47D7-BBC6-FE7CF1D2183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2BE37C1-BF25-4DC2-AA11-DD5CB9B0B9B3}"/>
              </a:ext>
            </a:extLst>
          </p:cNvPr>
          <p:cNvSpPr>
            <a:spLocks noGrp="1"/>
          </p:cNvSpPr>
          <p:nvPr>
            <p:ph type="dt" sz="half" idx="10"/>
          </p:nvPr>
        </p:nvSpPr>
        <p:spPr/>
        <p:txBody>
          <a:bodyPr/>
          <a:lstStyle/>
          <a:p>
            <a:fld id="{4530A48E-6B85-4B25-8F02-91565170F56F}" type="datetimeFigureOut">
              <a:rPr lang="en-PH" smtClean="0"/>
              <a:t>22/04/2024</a:t>
            </a:fld>
            <a:endParaRPr lang="en-PH"/>
          </a:p>
        </p:txBody>
      </p:sp>
      <p:sp>
        <p:nvSpPr>
          <p:cNvPr id="5" name="Footer Placeholder 4">
            <a:extLst>
              <a:ext uri="{FF2B5EF4-FFF2-40B4-BE49-F238E27FC236}">
                <a16:creationId xmlns:a16="http://schemas.microsoft.com/office/drawing/2014/main" id="{E71F7A79-0C6F-4975-B8BD-472D42C80E2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A963C8A-F6D9-4A02-92E6-2DABFC246B92}"/>
              </a:ext>
            </a:extLst>
          </p:cNvPr>
          <p:cNvSpPr>
            <a:spLocks noGrp="1"/>
          </p:cNvSpPr>
          <p:nvPr>
            <p:ph type="sldNum" sz="quarter" idx="12"/>
          </p:nvPr>
        </p:nvSpPr>
        <p:spPr/>
        <p:txBody>
          <a:bodyPr/>
          <a:lstStyle/>
          <a:p>
            <a:fld id="{8706428D-06EB-486E-8C6A-CA2EDF76E564}" type="slidenum">
              <a:rPr lang="en-PH" smtClean="0"/>
              <a:t>‹#›</a:t>
            </a:fld>
            <a:endParaRPr lang="en-PH"/>
          </a:p>
        </p:txBody>
      </p:sp>
    </p:spTree>
    <p:extLst>
      <p:ext uri="{BB962C8B-B14F-4D97-AF65-F5344CB8AC3E}">
        <p14:creationId xmlns:p14="http://schemas.microsoft.com/office/powerpoint/2010/main" val="49440983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EF4BF-881B-4800-8368-E20EC3FD90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AFDEEF93-1A99-48F8-9903-14034F76C6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041D59A-BF62-44CA-8B0E-5F093760BD62}"/>
              </a:ext>
            </a:extLst>
          </p:cNvPr>
          <p:cNvSpPr>
            <a:spLocks noGrp="1"/>
          </p:cNvSpPr>
          <p:nvPr>
            <p:ph type="dt" sz="half" idx="10"/>
          </p:nvPr>
        </p:nvSpPr>
        <p:spPr/>
        <p:txBody>
          <a:bodyPr/>
          <a:lstStyle/>
          <a:p>
            <a:fld id="{4530A48E-6B85-4B25-8F02-91565170F56F}" type="datetimeFigureOut">
              <a:rPr lang="en-PH" smtClean="0"/>
              <a:t>22/04/2024</a:t>
            </a:fld>
            <a:endParaRPr lang="en-PH"/>
          </a:p>
        </p:txBody>
      </p:sp>
      <p:sp>
        <p:nvSpPr>
          <p:cNvPr id="5" name="Footer Placeholder 4">
            <a:extLst>
              <a:ext uri="{FF2B5EF4-FFF2-40B4-BE49-F238E27FC236}">
                <a16:creationId xmlns:a16="http://schemas.microsoft.com/office/drawing/2014/main" id="{606B015F-7ABE-4FC7-B6C4-4B3BA25CFDD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921D18B0-4848-40C8-BD32-770D383DDE93}"/>
              </a:ext>
            </a:extLst>
          </p:cNvPr>
          <p:cNvSpPr>
            <a:spLocks noGrp="1"/>
          </p:cNvSpPr>
          <p:nvPr>
            <p:ph type="sldNum" sz="quarter" idx="12"/>
          </p:nvPr>
        </p:nvSpPr>
        <p:spPr/>
        <p:txBody>
          <a:bodyPr/>
          <a:lstStyle/>
          <a:p>
            <a:fld id="{8706428D-06EB-486E-8C6A-CA2EDF76E564}" type="slidenum">
              <a:rPr lang="en-PH" smtClean="0"/>
              <a:t>‹#›</a:t>
            </a:fld>
            <a:endParaRPr lang="en-PH"/>
          </a:p>
        </p:txBody>
      </p:sp>
    </p:spTree>
    <p:extLst>
      <p:ext uri="{BB962C8B-B14F-4D97-AF65-F5344CB8AC3E}">
        <p14:creationId xmlns:p14="http://schemas.microsoft.com/office/powerpoint/2010/main" val="250911556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932D6-53AF-4BA3-BEE6-996F6C80F3D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2711A621-4103-4E39-A074-A59AF814300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A99FF71-5E44-4335-AF18-93B2BCB05CF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11565089-88FA-4A57-B683-83DC39090B8D}"/>
              </a:ext>
            </a:extLst>
          </p:cNvPr>
          <p:cNvSpPr>
            <a:spLocks noGrp="1"/>
          </p:cNvSpPr>
          <p:nvPr>
            <p:ph type="dt" sz="half" idx="10"/>
          </p:nvPr>
        </p:nvSpPr>
        <p:spPr/>
        <p:txBody>
          <a:bodyPr/>
          <a:lstStyle/>
          <a:p>
            <a:fld id="{4530A48E-6B85-4B25-8F02-91565170F56F}" type="datetimeFigureOut">
              <a:rPr lang="en-PH" smtClean="0"/>
              <a:t>22/04/2024</a:t>
            </a:fld>
            <a:endParaRPr lang="en-PH"/>
          </a:p>
        </p:txBody>
      </p:sp>
      <p:sp>
        <p:nvSpPr>
          <p:cNvPr id="6" name="Footer Placeholder 5">
            <a:extLst>
              <a:ext uri="{FF2B5EF4-FFF2-40B4-BE49-F238E27FC236}">
                <a16:creationId xmlns:a16="http://schemas.microsoft.com/office/drawing/2014/main" id="{68C1B36C-2BEF-437A-B28F-1DEA3DBF34D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F6F58C9-9B9D-4D9D-BEEF-A2A970E03327}"/>
              </a:ext>
            </a:extLst>
          </p:cNvPr>
          <p:cNvSpPr>
            <a:spLocks noGrp="1"/>
          </p:cNvSpPr>
          <p:nvPr>
            <p:ph type="sldNum" sz="quarter" idx="12"/>
          </p:nvPr>
        </p:nvSpPr>
        <p:spPr/>
        <p:txBody>
          <a:bodyPr/>
          <a:lstStyle/>
          <a:p>
            <a:fld id="{8706428D-06EB-486E-8C6A-CA2EDF76E564}" type="slidenum">
              <a:rPr lang="en-PH" smtClean="0"/>
              <a:t>‹#›</a:t>
            </a:fld>
            <a:endParaRPr lang="en-PH"/>
          </a:p>
        </p:txBody>
      </p:sp>
    </p:spTree>
    <p:extLst>
      <p:ext uri="{BB962C8B-B14F-4D97-AF65-F5344CB8AC3E}">
        <p14:creationId xmlns:p14="http://schemas.microsoft.com/office/powerpoint/2010/main" val="1117019744"/>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55464-7B14-440D-B90B-50955D0DCFB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1D329F41-A077-49EE-8D41-9090C7B4D9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01027C9-D793-428F-9BF2-5FCB468F807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AEBF9F29-0E8A-4D9C-9F6D-042BE1D980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B48F486-DF19-4D34-9DE9-5598034B4D9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E5B126C8-7BA1-4594-8C29-02E37CECCFC7}"/>
              </a:ext>
            </a:extLst>
          </p:cNvPr>
          <p:cNvSpPr>
            <a:spLocks noGrp="1"/>
          </p:cNvSpPr>
          <p:nvPr>
            <p:ph type="dt" sz="half" idx="10"/>
          </p:nvPr>
        </p:nvSpPr>
        <p:spPr/>
        <p:txBody>
          <a:bodyPr/>
          <a:lstStyle/>
          <a:p>
            <a:fld id="{4530A48E-6B85-4B25-8F02-91565170F56F}" type="datetimeFigureOut">
              <a:rPr lang="en-PH" smtClean="0"/>
              <a:t>22/04/2024</a:t>
            </a:fld>
            <a:endParaRPr lang="en-PH"/>
          </a:p>
        </p:txBody>
      </p:sp>
      <p:sp>
        <p:nvSpPr>
          <p:cNvPr id="8" name="Footer Placeholder 7">
            <a:extLst>
              <a:ext uri="{FF2B5EF4-FFF2-40B4-BE49-F238E27FC236}">
                <a16:creationId xmlns:a16="http://schemas.microsoft.com/office/drawing/2014/main" id="{DEB6548C-C6BF-491F-AFA1-5D6612799F16}"/>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4A038F96-F7BA-4338-8256-31BAF1BE192B}"/>
              </a:ext>
            </a:extLst>
          </p:cNvPr>
          <p:cNvSpPr>
            <a:spLocks noGrp="1"/>
          </p:cNvSpPr>
          <p:nvPr>
            <p:ph type="sldNum" sz="quarter" idx="12"/>
          </p:nvPr>
        </p:nvSpPr>
        <p:spPr/>
        <p:txBody>
          <a:bodyPr/>
          <a:lstStyle/>
          <a:p>
            <a:fld id="{8706428D-06EB-486E-8C6A-CA2EDF76E564}" type="slidenum">
              <a:rPr lang="en-PH" smtClean="0"/>
              <a:t>‹#›</a:t>
            </a:fld>
            <a:endParaRPr lang="en-PH"/>
          </a:p>
        </p:txBody>
      </p:sp>
    </p:spTree>
    <p:extLst>
      <p:ext uri="{BB962C8B-B14F-4D97-AF65-F5344CB8AC3E}">
        <p14:creationId xmlns:p14="http://schemas.microsoft.com/office/powerpoint/2010/main" val="21450955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371C8-AF4C-480E-BEAF-55B93C4C59BA}"/>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EAE7BEB-F62D-42EF-A1C2-C8557B071461}"/>
              </a:ext>
            </a:extLst>
          </p:cNvPr>
          <p:cNvSpPr>
            <a:spLocks noGrp="1"/>
          </p:cNvSpPr>
          <p:nvPr>
            <p:ph type="dt" sz="half" idx="10"/>
          </p:nvPr>
        </p:nvSpPr>
        <p:spPr/>
        <p:txBody>
          <a:bodyPr/>
          <a:lstStyle/>
          <a:p>
            <a:fld id="{4530A48E-6B85-4B25-8F02-91565170F56F}" type="datetimeFigureOut">
              <a:rPr lang="en-PH" smtClean="0"/>
              <a:t>22/04/2024</a:t>
            </a:fld>
            <a:endParaRPr lang="en-PH"/>
          </a:p>
        </p:txBody>
      </p:sp>
      <p:sp>
        <p:nvSpPr>
          <p:cNvPr id="4" name="Footer Placeholder 3">
            <a:extLst>
              <a:ext uri="{FF2B5EF4-FFF2-40B4-BE49-F238E27FC236}">
                <a16:creationId xmlns:a16="http://schemas.microsoft.com/office/drawing/2014/main" id="{966E1B79-E97C-4AF4-ABDF-7BC47D8F7BB8}"/>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B1D82DE6-C2E2-48DF-8782-D59E29744902}"/>
              </a:ext>
            </a:extLst>
          </p:cNvPr>
          <p:cNvSpPr>
            <a:spLocks noGrp="1"/>
          </p:cNvSpPr>
          <p:nvPr>
            <p:ph type="sldNum" sz="quarter" idx="12"/>
          </p:nvPr>
        </p:nvSpPr>
        <p:spPr/>
        <p:txBody>
          <a:bodyPr/>
          <a:lstStyle/>
          <a:p>
            <a:fld id="{8706428D-06EB-486E-8C6A-CA2EDF76E564}" type="slidenum">
              <a:rPr lang="en-PH" smtClean="0"/>
              <a:t>‹#›</a:t>
            </a:fld>
            <a:endParaRPr lang="en-PH"/>
          </a:p>
        </p:txBody>
      </p:sp>
    </p:spTree>
    <p:extLst>
      <p:ext uri="{BB962C8B-B14F-4D97-AF65-F5344CB8AC3E}">
        <p14:creationId xmlns:p14="http://schemas.microsoft.com/office/powerpoint/2010/main" val="367369055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D0D900-C63E-4AE7-A3A6-93DF3741623A}"/>
              </a:ext>
            </a:extLst>
          </p:cNvPr>
          <p:cNvSpPr>
            <a:spLocks noGrp="1"/>
          </p:cNvSpPr>
          <p:nvPr>
            <p:ph type="dt" sz="half" idx="10"/>
          </p:nvPr>
        </p:nvSpPr>
        <p:spPr/>
        <p:txBody>
          <a:bodyPr/>
          <a:lstStyle/>
          <a:p>
            <a:fld id="{4530A48E-6B85-4B25-8F02-91565170F56F}" type="datetimeFigureOut">
              <a:rPr lang="en-PH" smtClean="0"/>
              <a:t>22/04/2024</a:t>
            </a:fld>
            <a:endParaRPr lang="en-PH"/>
          </a:p>
        </p:txBody>
      </p:sp>
      <p:sp>
        <p:nvSpPr>
          <p:cNvPr id="3" name="Footer Placeholder 2">
            <a:extLst>
              <a:ext uri="{FF2B5EF4-FFF2-40B4-BE49-F238E27FC236}">
                <a16:creationId xmlns:a16="http://schemas.microsoft.com/office/drawing/2014/main" id="{DFC36723-D93B-4EBD-A64D-36FE5EC11FB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C0D8C0D7-1C80-453A-A919-AD858FAF27AE}"/>
              </a:ext>
            </a:extLst>
          </p:cNvPr>
          <p:cNvSpPr>
            <a:spLocks noGrp="1"/>
          </p:cNvSpPr>
          <p:nvPr>
            <p:ph type="sldNum" sz="quarter" idx="12"/>
          </p:nvPr>
        </p:nvSpPr>
        <p:spPr/>
        <p:txBody>
          <a:bodyPr/>
          <a:lstStyle/>
          <a:p>
            <a:fld id="{8706428D-06EB-486E-8C6A-CA2EDF76E564}" type="slidenum">
              <a:rPr lang="en-PH" smtClean="0"/>
              <a:t>‹#›</a:t>
            </a:fld>
            <a:endParaRPr lang="en-PH"/>
          </a:p>
        </p:txBody>
      </p:sp>
    </p:spTree>
    <p:extLst>
      <p:ext uri="{BB962C8B-B14F-4D97-AF65-F5344CB8AC3E}">
        <p14:creationId xmlns:p14="http://schemas.microsoft.com/office/powerpoint/2010/main" val="4194247304"/>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E8D20-2C7C-41EA-9B2D-2364B0CD21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1F99647A-72FC-431B-8DCC-10FE5EB036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758AFEE-01E8-41D2-AE18-FF8BD06811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FD3ACC9-F760-4AC7-A1D4-2BDBCCE627EE}"/>
              </a:ext>
            </a:extLst>
          </p:cNvPr>
          <p:cNvSpPr>
            <a:spLocks noGrp="1"/>
          </p:cNvSpPr>
          <p:nvPr>
            <p:ph type="dt" sz="half" idx="10"/>
          </p:nvPr>
        </p:nvSpPr>
        <p:spPr/>
        <p:txBody>
          <a:bodyPr/>
          <a:lstStyle/>
          <a:p>
            <a:fld id="{4530A48E-6B85-4B25-8F02-91565170F56F}" type="datetimeFigureOut">
              <a:rPr lang="en-PH" smtClean="0"/>
              <a:t>22/04/2024</a:t>
            </a:fld>
            <a:endParaRPr lang="en-PH"/>
          </a:p>
        </p:txBody>
      </p:sp>
      <p:sp>
        <p:nvSpPr>
          <p:cNvPr id="6" name="Footer Placeholder 5">
            <a:extLst>
              <a:ext uri="{FF2B5EF4-FFF2-40B4-BE49-F238E27FC236}">
                <a16:creationId xmlns:a16="http://schemas.microsoft.com/office/drawing/2014/main" id="{C64F8D38-26FE-445B-ADCC-28AED759F9C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175F828-39B4-4BDE-AF46-D9366DE240E9}"/>
              </a:ext>
            </a:extLst>
          </p:cNvPr>
          <p:cNvSpPr>
            <a:spLocks noGrp="1"/>
          </p:cNvSpPr>
          <p:nvPr>
            <p:ph type="sldNum" sz="quarter" idx="12"/>
          </p:nvPr>
        </p:nvSpPr>
        <p:spPr/>
        <p:txBody>
          <a:bodyPr/>
          <a:lstStyle/>
          <a:p>
            <a:fld id="{8706428D-06EB-486E-8C6A-CA2EDF76E564}" type="slidenum">
              <a:rPr lang="en-PH" smtClean="0"/>
              <a:t>‹#›</a:t>
            </a:fld>
            <a:endParaRPr lang="en-PH"/>
          </a:p>
        </p:txBody>
      </p:sp>
    </p:spTree>
    <p:extLst>
      <p:ext uri="{BB962C8B-B14F-4D97-AF65-F5344CB8AC3E}">
        <p14:creationId xmlns:p14="http://schemas.microsoft.com/office/powerpoint/2010/main" val="3085190089"/>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FD149-190F-429E-94A2-7096D85540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82871099-C337-4252-ABC6-21D4F7B547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A6B884F9-01DE-414D-A153-6663DBB6E9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A07170-BC50-4B96-8B4A-38FD034D84A6}"/>
              </a:ext>
            </a:extLst>
          </p:cNvPr>
          <p:cNvSpPr>
            <a:spLocks noGrp="1"/>
          </p:cNvSpPr>
          <p:nvPr>
            <p:ph type="dt" sz="half" idx="10"/>
          </p:nvPr>
        </p:nvSpPr>
        <p:spPr/>
        <p:txBody>
          <a:bodyPr/>
          <a:lstStyle/>
          <a:p>
            <a:fld id="{4530A48E-6B85-4B25-8F02-91565170F56F}" type="datetimeFigureOut">
              <a:rPr lang="en-PH" smtClean="0"/>
              <a:t>22/04/2024</a:t>
            </a:fld>
            <a:endParaRPr lang="en-PH"/>
          </a:p>
        </p:txBody>
      </p:sp>
      <p:sp>
        <p:nvSpPr>
          <p:cNvPr id="6" name="Footer Placeholder 5">
            <a:extLst>
              <a:ext uri="{FF2B5EF4-FFF2-40B4-BE49-F238E27FC236}">
                <a16:creationId xmlns:a16="http://schemas.microsoft.com/office/drawing/2014/main" id="{2A2C013B-0EB9-489A-B01F-1CCE8FF58B0F}"/>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703F60C-EED1-4CCF-B308-F1413A59C936}"/>
              </a:ext>
            </a:extLst>
          </p:cNvPr>
          <p:cNvSpPr>
            <a:spLocks noGrp="1"/>
          </p:cNvSpPr>
          <p:nvPr>
            <p:ph type="sldNum" sz="quarter" idx="12"/>
          </p:nvPr>
        </p:nvSpPr>
        <p:spPr/>
        <p:txBody>
          <a:bodyPr/>
          <a:lstStyle/>
          <a:p>
            <a:fld id="{8706428D-06EB-486E-8C6A-CA2EDF76E564}" type="slidenum">
              <a:rPr lang="en-PH" smtClean="0"/>
              <a:t>‹#›</a:t>
            </a:fld>
            <a:endParaRPr lang="en-PH"/>
          </a:p>
        </p:txBody>
      </p:sp>
    </p:spTree>
    <p:extLst>
      <p:ext uri="{BB962C8B-B14F-4D97-AF65-F5344CB8AC3E}">
        <p14:creationId xmlns:p14="http://schemas.microsoft.com/office/powerpoint/2010/main" val="192197078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F95403-BE90-408E-BB67-CDD59ED39E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3867AADC-5995-4C41-BCBC-45554DC61D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57954AC-5762-4456-9F35-12EC21F580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30A48E-6B85-4B25-8F02-91565170F56F}" type="datetimeFigureOut">
              <a:rPr lang="en-PH" smtClean="0"/>
              <a:t>22/04/2024</a:t>
            </a:fld>
            <a:endParaRPr lang="en-PH"/>
          </a:p>
        </p:txBody>
      </p:sp>
      <p:sp>
        <p:nvSpPr>
          <p:cNvPr id="5" name="Footer Placeholder 4">
            <a:extLst>
              <a:ext uri="{FF2B5EF4-FFF2-40B4-BE49-F238E27FC236}">
                <a16:creationId xmlns:a16="http://schemas.microsoft.com/office/drawing/2014/main" id="{1865DB02-E58B-4EB8-92DE-73A8F42905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8B8C2A07-222A-4E80-B794-7C0473BB5B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06428D-06EB-486E-8C6A-CA2EDF76E564}" type="slidenum">
              <a:rPr lang="en-PH" smtClean="0"/>
              <a:t>‹#›</a:t>
            </a:fld>
            <a:endParaRPr lang="en-PH"/>
          </a:p>
        </p:txBody>
      </p:sp>
    </p:spTree>
    <p:extLst>
      <p:ext uri="{BB962C8B-B14F-4D97-AF65-F5344CB8AC3E}">
        <p14:creationId xmlns:p14="http://schemas.microsoft.com/office/powerpoint/2010/main" val="3812627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gif"/><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3.gif"/><Relationship Id="rId5" Type="http://schemas.microsoft.com/office/2007/relationships/hdphoto" Target="../media/hdphoto1.wdp"/><Relationship Id="rId10" Type="http://schemas.microsoft.com/office/2007/relationships/hdphoto" Target="../media/hdphoto3.wdp"/><Relationship Id="rId4" Type="http://schemas.openxmlformats.org/officeDocument/2006/relationships/image" Target="../media/image2.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0.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3.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4.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3.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4.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5.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6.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7.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8.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9.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87000">
              <a:schemeClr val="accent1">
                <a:lumMod val="5000"/>
                <a:lumOff val="95000"/>
              </a:schemeClr>
            </a:gs>
            <a:gs pos="100000">
              <a:srgbClr val="00B050"/>
            </a:gs>
            <a:gs pos="9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F4153-C3E0-4F20-B135-6F4750AEFC01}"/>
              </a:ext>
            </a:extLst>
          </p:cNvPr>
          <p:cNvSpPr>
            <a:spLocks noGrp="1"/>
          </p:cNvSpPr>
          <p:nvPr>
            <p:ph type="ctrTitle"/>
          </p:nvPr>
        </p:nvSpPr>
        <p:spPr>
          <a:xfrm>
            <a:off x="4040467" y="713582"/>
            <a:ext cx="7803871" cy="2715418"/>
          </a:xfrm>
          <a:noFill/>
          <a:ln>
            <a:noFill/>
          </a:ln>
        </p:spPr>
        <p:style>
          <a:lnRef idx="1">
            <a:schemeClr val="accent6"/>
          </a:lnRef>
          <a:fillRef idx="2">
            <a:schemeClr val="accent6"/>
          </a:fillRef>
          <a:effectRef idx="1">
            <a:schemeClr val="accent6"/>
          </a:effectRef>
          <a:fontRef idx="minor">
            <a:schemeClr val="dk1"/>
          </a:fontRef>
        </p:style>
        <p:txBody>
          <a:bodyPr>
            <a:normAutofit/>
          </a:bodyPr>
          <a:lstStyle/>
          <a:p>
            <a:r>
              <a:rPr lang="en-PH" dirty="0">
                <a:latin typeface="Arial Black" panose="020B0A04020102020204" pitchFamily="34" charset="0"/>
              </a:rPr>
              <a:t>ADVANCED STATISTIC AND PROBILITY</a:t>
            </a:r>
          </a:p>
        </p:txBody>
      </p:sp>
      <p:sp>
        <p:nvSpPr>
          <p:cNvPr id="3" name="Subtitle 2">
            <a:extLst>
              <a:ext uri="{FF2B5EF4-FFF2-40B4-BE49-F238E27FC236}">
                <a16:creationId xmlns:a16="http://schemas.microsoft.com/office/drawing/2014/main" id="{101A239F-5C3F-42FC-8970-BC7E703880EF}"/>
              </a:ext>
            </a:extLst>
          </p:cNvPr>
          <p:cNvSpPr>
            <a:spLocks noGrp="1"/>
          </p:cNvSpPr>
          <p:nvPr>
            <p:ph type="subTitle" idx="1"/>
          </p:nvPr>
        </p:nvSpPr>
        <p:spPr>
          <a:xfrm>
            <a:off x="4040467" y="5426177"/>
            <a:ext cx="4572000" cy="869950"/>
          </a:xfrm>
        </p:spPr>
        <p:style>
          <a:lnRef idx="1">
            <a:schemeClr val="accent6"/>
          </a:lnRef>
          <a:fillRef idx="2">
            <a:schemeClr val="accent6"/>
          </a:fillRef>
          <a:effectRef idx="1">
            <a:schemeClr val="accent6"/>
          </a:effectRef>
          <a:fontRef idx="minor">
            <a:schemeClr val="dk1"/>
          </a:fontRef>
        </p:style>
        <p:txBody>
          <a:bodyPr>
            <a:normAutofit/>
          </a:bodyPr>
          <a:lstStyle/>
          <a:p>
            <a:r>
              <a:rPr lang="en-PH" sz="2800" dirty="0">
                <a:solidFill>
                  <a:schemeClr val="tx1"/>
                </a:solidFill>
                <a:latin typeface="Bernard MT Condensed" panose="02050806060905020404" pitchFamily="18" charset="0"/>
              </a:rPr>
              <a:t>MRS. LODILYN DOMETITA MOGOL, LPT, MAT MATHEMATICS</a:t>
            </a:r>
          </a:p>
        </p:txBody>
      </p:sp>
      <p:pic>
        <p:nvPicPr>
          <p:cNvPr id="9" name="Picture 8">
            <a:extLst>
              <a:ext uri="{FF2B5EF4-FFF2-40B4-BE49-F238E27FC236}">
                <a16:creationId xmlns:a16="http://schemas.microsoft.com/office/drawing/2014/main" id="{980F4A45-DBBF-4ACC-A8EF-7A6DEF553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56" y="1"/>
            <a:ext cx="2111033" cy="2100264"/>
          </a:xfrm>
          <a:prstGeom prst="rect">
            <a:avLst/>
          </a:prstGeom>
        </p:spPr>
      </p:pic>
      <p:pic>
        <p:nvPicPr>
          <p:cNvPr id="19" name="Picture 18">
            <a:extLst>
              <a:ext uri="{FF2B5EF4-FFF2-40B4-BE49-F238E27FC236}">
                <a16:creationId xmlns:a16="http://schemas.microsoft.com/office/drawing/2014/main" id="{2DC8CE6D-D896-4DFF-BCAA-A98937415C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665" y="1089423"/>
            <a:ext cx="2111033" cy="2100264"/>
          </a:xfrm>
          <a:prstGeom prst="rect">
            <a:avLst/>
          </a:prstGeom>
        </p:spPr>
      </p:pic>
      <p:pic>
        <p:nvPicPr>
          <p:cNvPr id="1036" name="Picture 12" descr="May be an image of text that says 'TEACHER OF ED 開間 Osmeña Colleges 01948'">
            <a:extLst>
              <a:ext uri="{FF2B5EF4-FFF2-40B4-BE49-F238E27FC236}">
                <a16:creationId xmlns:a16="http://schemas.microsoft.com/office/drawing/2014/main" id="{43BB81D7-DC48-40BE-832A-DDBB54EE312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00" b="98667" l="267" r="99867">
                        <a14:foregroundMark x1="46733" y1="3733" x2="28333" y2="13067"/>
                        <a14:foregroundMark x1="28333" y1="13067" x2="20933" y2="14600"/>
                        <a14:foregroundMark x1="20933" y1="14600" x2="9333" y2="26933"/>
                        <a14:foregroundMark x1="9333" y1="26933" x2="7933" y2="34600"/>
                        <a14:foregroundMark x1="7933" y1="34600" x2="9867" y2="48933"/>
                        <a14:foregroundMark x1="9867" y1="48933" x2="9867" y2="48933"/>
                        <a14:foregroundMark x1="44867" y1="4800" x2="64267" y2="2933"/>
                        <a14:foregroundMark x1="81203" y1="9949" x2="94133" y2="25867"/>
                        <a14:foregroundMark x1="94133" y1="25867" x2="93200" y2="32533"/>
                        <a14:foregroundMark x1="48200" y1="9200" x2="58933" y2="10867"/>
                        <a14:foregroundMark x1="58933" y1="10867" x2="73600" y2="20200"/>
                        <a14:foregroundMark x1="73600" y1="20200" x2="89933" y2="23667"/>
                        <a14:foregroundMark x1="96433" y1="30109" x2="97284" y2="30953"/>
                        <a14:foregroundMark x1="89933" y1="23667" x2="96343" y2="30021"/>
                        <a14:foregroundMark x1="99800" y1="40000" x2="98467" y2="47800"/>
                        <a14:foregroundMark x1="98467" y1="47800" x2="92800" y2="57267"/>
                        <a14:foregroundMark x1="25267" y1="15600" x2="10267" y2="31933"/>
                        <a14:foregroundMark x1="10267" y1="31933" x2="5800" y2="47933"/>
                        <a14:foregroundMark x1="5800" y1="47933" x2="5800" y2="55467"/>
                        <a14:foregroundMark x1="5800" y1="55467" x2="12133" y2="69533"/>
                        <a14:foregroundMark x1="12133" y1="69533" x2="15267" y2="73933"/>
                        <a14:foregroundMark x1="17600" y1="26867" x2="10667" y2="45733"/>
                        <a14:foregroundMark x1="10667" y1="45733" x2="10067" y2="55267"/>
                        <a14:foregroundMark x1="10067" y1="55267" x2="17133" y2="70267"/>
                        <a14:foregroundMark x1="17133" y1="70267" x2="21600" y2="75733"/>
                        <a14:foregroundMark x1="21600" y1="75733" x2="21733" y2="76067"/>
                        <a14:foregroundMark x1="6133" y1="32533" x2="5267" y2="59000"/>
                        <a14:foregroundMark x1="5267" y1="59000" x2="12600" y2="75067"/>
                        <a14:foregroundMark x1="12600" y1="75067" x2="22333" y2="83733"/>
                        <a14:foregroundMark x1="22600" y1="11467" x2="52267" y2="2067"/>
                        <a14:foregroundMark x1="52267" y1="2067" x2="61667" y2="1933"/>
                        <a14:foregroundMark x1="61667" y1="1933" x2="75600" y2="9200"/>
                        <a14:foregroundMark x1="75600" y1="9200" x2="80400" y2="15533"/>
                        <a14:foregroundMark x1="80400" y1="15533" x2="80467" y2="15867"/>
                        <a14:foregroundMark x1="55067" y1="7067" x2="55067" y2="7067"/>
                        <a14:foregroundMark x1="55067" y1="7067" x2="55067" y2="7067"/>
                        <a14:foregroundMark x1="55067" y1="7067" x2="55067" y2="7067"/>
                        <a14:foregroundMark x1="55067" y1="7067" x2="55067" y2="7067"/>
                        <a14:foregroundMark x1="55067" y1="7067" x2="55067" y2="7067"/>
                        <a14:foregroundMark x1="55067" y1="7067" x2="55067" y2="7067"/>
                        <a14:foregroundMark x1="55067" y1="7067" x2="61733" y2="75000"/>
                        <a14:foregroundMark x1="61733" y1="75000" x2="61733" y2="75000"/>
                        <a14:foregroundMark x1="56133" y1="72067" x2="56133" y2="72067"/>
                        <a14:foregroundMark x1="56133" y1="72067" x2="56133" y2="72067"/>
                        <a14:foregroundMark x1="56133" y1="72067" x2="56133" y2="72067"/>
                        <a14:foregroundMark x1="56133" y1="72067" x2="56133" y2="72067"/>
                        <a14:foregroundMark x1="56133" y1="72067" x2="56133" y2="72067"/>
                        <a14:foregroundMark x1="56133" y1="72067" x2="56133" y2="72067"/>
                        <a14:foregroundMark x1="56133" y1="72067" x2="56133" y2="72067"/>
                        <a14:foregroundMark x1="56133" y1="72067" x2="56133" y2="72067"/>
                        <a14:foregroundMark x1="41533" y1="69800" x2="70667" y2="80600"/>
                        <a14:foregroundMark x1="70667" y1="80600" x2="70667" y2="80600"/>
                        <a14:foregroundMark x1="68600" y1="77267" x2="39867" y2="72533"/>
                        <a14:foregroundMark x1="39867" y1="72533" x2="39867" y2="72533"/>
                        <a14:foregroundMark x1="37133" y1="68733" x2="31267" y2="78333"/>
                        <a14:foregroundMark x1="31267" y1="78333" x2="30333" y2="85600"/>
                        <a14:foregroundMark x1="30333" y1="85600" x2="32133" y2="94933"/>
                        <a14:foregroundMark x1="32133" y1="94933" x2="48267" y2="99600"/>
                        <a14:foregroundMark x1="48267" y1="99600" x2="56600" y2="98733"/>
                        <a14:foregroundMark x1="56600" y1="98733" x2="77333" y2="83733"/>
                        <a14:foregroundMark x1="59667" y1="3933" x2="45067" y2="2533"/>
                        <a14:foregroundMark x1="53400" y1="1067" x2="53400" y2="1067"/>
                        <a14:foregroundMark x1="50267" y1="867" x2="50267" y2="867"/>
                        <a14:foregroundMark x1="50267" y1="867" x2="50267" y2="867"/>
                        <a14:foregroundMark x1="50267" y1="867" x2="50267" y2="867"/>
                        <a14:foregroundMark x1="50267" y1="867" x2="50267" y2="867"/>
                        <a14:foregroundMark x1="50267" y1="867" x2="50267" y2="867"/>
                        <a14:foregroundMark x1="50267" y1="867" x2="44000" y2="600"/>
                        <a14:foregroundMark x1="52800" y1="867" x2="25667" y2="7667"/>
                        <a14:foregroundMark x1="25667" y1="7667" x2="4267" y2="29400"/>
                        <a14:foregroundMark x1="4267" y1="29400" x2="2333" y2="45200"/>
                        <a14:foregroundMark x1="44867" y1="1067" x2="23733" y2="8333"/>
                        <a14:foregroundMark x1="23733" y1="8333" x2="12667" y2="19200"/>
                        <a14:foregroundMark x1="12667" y1="19200" x2="9667" y2="23933"/>
                        <a14:foregroundMark x1="1733" y1="44200" x2="333" y2="51267"/>
                        <a14:foregroundMark x1="333" y1="51267" x2="8133" y2="75533"/>
                        <a14:foregroundMark x1="8133" y1="75533" x2="17867" y2="87600"/>
                        <a14:foregroundMark x1="17867" y1="87600" x2="24867" y2="92067"/>
                        <a14:foregroundMark x1="69867" y1="46267" x2="69867" y2="46267"/>
                        <a14:foregroundMark x1="70933" y1="49600" x2="70933" y2="49600"/>
                        <a14:foregroundMark x1="70933" y1="49600" x2="70933" y2="49600"/>
                        <a14:foregroundMark x1="70933" y1="49600" x2="70933" y2="49600"/>
                        <a14:foregroundMark x1="69267" y1="41067" x2="66933" y2="51333"/>
                        <a14:foregroundMark x1="66933" y1="51333" x2="69933" y2="57733"/>
                        <a14:foregroundMark x1="69933" y1="57733" x2="73333" y2="51600"/>
                        <a14:foregroundMark x1="73333" y1="51600" x2="73600" y2="48933"/>
                        <a14:foregroundMark x1="60067" y1="98133" x2="83000" y2="87400"/>
                        <a14:foregroundMark x1="83000" y1="87400" x2="88200" y2="82667"/>
                        <a14:foregroundMark x1="88200" y1="82667" x2="96133" y2="68600"/>
                        <a14:foregroundMark x1="96133" y1="68600" x2="99867" y2="48533"/>
                        <a14:foregroundMark x1="95933" y1="30400" x2="99267" y2="40400"/>
                        <a14:backgroundMark x1="60933" y1="0" x2="68933" y2="933"/>
                        <a14:backgroundMark x1="68933" y1="933" x2="75933" y2="4533"/>
                        <a14:backgroundMark x1="75933" y1="4533" x2="78000" y2="7733"/>
                        <a14:backgroundMark x1="70667" y1="3133" x2="70667" y2="3133"/>
                        <a14:backgroundMark x1="70667" y1="3133" x2="70667" y2="3133"/>
                        <a14:backgroundMark x1="79467" y1="8133" x2="79467" y2="8133"/>
                        <a14:backgroundMark x1="79467" y1="8133" x2="79467" y2="8133"/>
                        <a14:backgroundMark x1="79467" y1="8133" x2="79467" y2="8133"/>
                        <a14:backgroundMark x1="79467" y1="8133" x2="79467" y2="8133"/>
                        <a14:backgroundMark x1="78600" y1="7933" x2="81533" y2="9600"/>
                        <a14:backgroundMark x1="98200" y1="30867" x2="98561" y2="34697"/>
                      </a14:backgroundRemoval>
                    </a14:imgEffect>
                  </a14:imgLayer>
                </a14:imgProps>
              </a:ext>
              <a:ext uri="{28A0092B-C50C-407E-A947-70E740481C1C}">
                <a14:useLocalDpi xmlns:a14="http://schemas.microsoft.com/office/drawing/2010/main" val="0"/>
              </a:ext>
            </a:extLst>
          </a:blip>
          <a:srcRect/>
          <a:stretch>
            <a:fillRect/>
          </a:stretch>
        </p:blipFill>
        <p:spPr bwMode="auto">
          <a:xfrm>
            <a:off x="1967021" y="1225155"/>
            <a:ext cx="184785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E2E4B79-E9B9-495C-8EED-80D5D5F79F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58251" y="3884613"/>
            <a:ext cx="3217691" cy="2973387"/>
          </a:xfrm>
          <a:prstGeom prst="rect">
            <a:avLst/>
          </a:prstGeom>
        </p:spPr>
      </p:pic>
      <p:pic>
        <p:nvPicPr>
          <p:cNvPr id="15" name="Picture 14">
            <a:extLst>
              <a:ext uri="{FF2B5EF4-FFF2-40B4-BE49-F238E27FC236}">
                <a16:creationId xmlns:a16="http://schemas.microsoft.com/office/drawing/2014/main" id="{3DACBEF9-5F60-44CC-9FE5-F55A269DE23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982696" y="3429000"/>
            <a:ext cx="3209303" cy="3701011"/>
          </a:xfrm>
          <a:prstGeom prst="rect">
            <a:avLst/>
          </a:prstGeom>
          <a:ln>
            <a:noFill/>
          </a:ln>
        </p:spPr>
      </p:pic>
      <p:pic>
        <p:nvPicPr>
          <p:cNvPr id="5" name="Picture 4">
            <a:extLst>
              <a:ext uri="{FF2B5EF4-FFF2-40B4-BE49-F238E27FC236}">
                <a16:creationId xmlns:a16="http://schemas.microsoft.com/office/drawing/2014/main" id="{973561F6-DF59-426A-A517-6AB09F7F903E}"/>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906" b="95043" l="4274" r="96325">
                        <a14:foregroundMark x1="68632" y1="10855" x2="49316" y2="9231"/>
                        <a14:foregroundMark x1="49316" y1="9231" x2="28803" y2="14615"/>
                        <a14:foregroundMark x1="28803" y1="14615" x2="17607" y2="20855"/>
                        <a14:foregroundMark x1="17607" y1="20855" x2="11197" y2="29145"/>
                        <a14:foregroundMark x1="11197" y1="29145" x2="7009" y2="53077"/>
                        <a14:foregroundMark x1="7009" y1="53077" x2="9402" y2="63248"/>
                        <a14:foregroundMark x1="9402" y1="63248" x2="44786" y2="87265"/>
                        <a14:foregroundMark x1="44786" y1="87265" x2="56068" y2="88547"/>
                        <a14:foregroundMark x1="56068" y1="88547" x2="67436" y2="88205"/>
                        <a14:foregroundMark x1="67436" y1="88205" x2="83248" y2="74701"/>
                        <a14:foregroundMark x1="83248" y1="74701" x2="87949" y2="68547"/>
                        <a14:foregroundMark x1="87949" y1="68547" x2="85470" y2="40769"/>
                        <a14:foregroundMark x1="85470" y1="40769" x2="83077" y2="33077"/>
                        <a14:foregroundMark x1="83077" y1="33077" x2="59829" y2="11709"/>
                        <a14:foregroundMark x1="34872" y1="7692" x2="53846" y2="6068"/>
                        <a14:foregroundMark x1="53846" y1="6068" x2="61624" y2="6068"/>
                        <a14:foregroundMark x1="61624" y1="6068" x2="61966" y2="6239"/>
                        <a14:foregroundMark x1="91282" y1="36239" x2="95043" y2="43333"/>
                        <a14:foregroundMark x1="95043" y1="43333" x2="96325" y2="51026"/>
                        <a14:foregroundMark x1="96325" y1="51026" x2="92137" y2="63761"/>
                        <a14:foregroundMark x1="57179" y1="2906" x2="42991" y2="3761"/>
                        <a14:foregroundMark x1="5897" y1="32479" x2="4274" y2="39829"/>
                        <a14:foregroundMark x1="4274" y1="39829" x2="6752" y2="61709"/>
                        <a14:foregroundMark x1="67179" y1="90171" x2="61966" y2="95043"/>
                        <a14:foregroundMark x1="61966" y1="95043" x2="46325" y2="95043"/>
                        <a14:foregroundMark x1="46325" y1="95043" x2="34017" y2="90000"/>
                      </a14:backgroundRemoval>
                    </a14:imgEffect>
                  </a14:imgLayer>
                </a14:imgProps>
              </a:ext>
              <a:ext uri="{28A0092B-C50C-407E-A947-70E740481C1C}">
                <a14:useLocalDpi xmlns:a14="http://schemas.microsoft.com/office/drawing/2010/main" val="0"/>
              </a:ext>
            </a:extLst>
          </a:blip>
          <a:stretch>
            <a:fillRect/>
          </a:stretch>
        </p:blipFill>
        <p:spPr>
          <a:xfrm>
            <a:off x="209549" y="46435"/>
            <a:ext cx="1982444" cy="1985962"/>
          </a:xfrm>
          <a:prstGeom prst="rect">
            <a:avLst/>
          </a:prstGeom>
        </p:spPr>
      </p:pic>
    </p:spTree>
    <p:custDataLst>
      <p:tags r:id="rId1"/>
    </p:custDataLst>
    <p:extLst>
      <p:ext uri="{BB962C8B-B14F-4D97-AF65-F5344CB8AC3E}">
        <p14:creationId xmlns:p14="http://schemas.microsoft.com/office/powerpoint/2010/main" val="804543407"/>
      </p:ext>
    </p:extLst>
  </p:cSld>
  <p:clrMapOvr>
    <a:masterClrMapping/>
  </p:clrMapOvr>
  <p:transition spd="slow" advTm="12204">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bg/>
                                          </p:spTgt>
                                        </p:tgtEl>
                                        <p:attrNameLst>
                                          <p:attrName>style.visibility</p:attrName>
                                        </p:attrNameLst>
                                      </p:cBhvr>
                                      <p:to>
                                        <p:strVal val="visible"/>
                                      </p:to>
                                    </p:set>
                                    <p:animEffect transition="in" filter="fade">
                                      <p:cBhvr>
                                        <p:cTn id="24" dur="1000"/>
                                        <p:tgtEl>
                                          <p:spTgt spid="3">
                                            <p:bg/>
                                          </p:spTgt>
                                        </p:tgtEl>
                                      </p:cBhvr>
                                    </p:animEffect>
                                    <p:anim calcmode="lin" valueType="num">
                                      <p:cBhvr>
                                        <p:cTn id="25" dur="1000" fill="hold"/>
                                        <p:tgtEl>
                                          <p:spTgt spid="3">
                                            <p:bg/>
                                          </p:spTgt>
                                        </p:tgtEl>
                                        <p:attrNameLst>
                                          <p:attrName>ppt_x</p:attrName>
                                        </p:attrNameLst>
                                      </p:cBhvr>
                                      <p:tavLst>
                                        <p:tav tm="0">
                                          <p:val>
                                            <p:strVal val="#ppt_x"/>
                                          </p:val>
                                        </p:tav>
                                        <p:tav tm="100000">
                                          <p:val>
                                            <p:strVal val="#ppt_x"/>
                                          </p:val>
                                        </p:tav>
                                      </p:tavLst>
                                    </p:anim>
                                    <p:anim calcmode="lin" valueType="num">
                                      <p:cBhvr>
                                        <p:cTn id="26"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1000"/>
                                        <p:tgtEl>
                                          <p:spTgt spid="3">
                                            <p:txEl>
                                              <p:pRg st="0" end="0"/>
                                            </p:txEl>
                                          </p:spTgt>
                                        </p:tgtEl>
                                      </p:cBhvr>
                                    </p:animEffect>
                                    <p:anim calcmode="lin" valueType="num">
                                      <p:cBhvr>
                                        <p:cTn id="3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animBg="1"/>
    </p:bldLst>
  </p:timing>
  <p:extLst mod="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COLLEGE OF TEACHER EDUCATION</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US" sz="1200" dirty="0">
                <a:solidFill>
                  <a:schemeClr val="bg1"/>
                </a:solidFill>
                <a:latin typeface="Arial Black" panose="020B0A04020102020204" pitchFamily="34" charset="0"/>
              </a:rPr>
              <a:t>ADVANCED 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3" name="Rectangle 2">
            <a:extLst>
              <a:ext uri="{FF2B5EF4-FFF2-40B4-BE49-F238E27FC236}">
                <a16:creationId xmlns:a16="http://schemas.microsoft.com/office/drawing/2014/main" id="{4C0D2B00-0183-43E2-ABAE-60F288C4043C}"/>
              </a:ext>
            </a:extLst>
          </p:cNvPr>
          <p:cNvSpPr/>
          <p:nvPr/>
        </p:nvSpPr>
        <p:spPr>
          <a:xfrm>
            <a:off x="525556" y="1326563"/>
            <a:ext cx="10572750" cy="2246769"/>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Response Bias</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 The </a:t>
            </a:r>
            <a:r>
              <a:rPr lang="en-US" sz="2800" b="1" dirty="0">
                <a:latin typeface="Arial" panose="020B0604020202020204" pitchFamily="34" charset="0"/>
                <a:cs typeface="Arial" panose="020B0604020202020204" pitchFamily="34" charset="0"/>
              </a:rPr>
              <a:t>term response bias </a:t>
            </a:r>
            <a:r>
              <a:rPr lang="en-US" sz="2800" dirty="0">
                <a:latin typeface="Arial" panose="020B0604020202020204" pitchFamily="34" charset="0"/>
                <a:cs typeface="Arial" panose="020B0604020202020204" pitchFamily="34" charset="0"/>
              </a:rPr>
              <a:t>refers to problems that result from the ways in which the survey or poll is actually presented to the individuals in the sample. </a:t>
            </a:r>
            <a:endParaRPr lang="en-PH" sz="28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487468707"/>
      </p:ext>
    </p:extLst>
  </p:cSld>
  <p:clrMapOvr>
    <a:masterClrMapping/>
  </p:clrMapOvr>
  <p:transition spd="slow" advTm="102083">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COLLEGE OF TEACHER EDUCATION</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US" sz="1200" dirty="0">
                <a:solidFill>
                  <a:schemeClr val="bg1"/>
                </a:solidFill>
                <a:latin typeface="Arial Black" panose="020B0A04020102020204" pitchFamily="34" charset="0"/>
              </a:rPr>
              <a:t>ADVANCED 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3" name="Rectangle 2">
            <a:extLst>
              <a:ext uri="{FF2B5EF4-FFF2-40B4-BE49-F238E27FC236}">
                <a16:creationId xmlns:a16="http://schemas.microsoft.com/office/drawing/2014/main" id="{4C0D2B00-0183-43E2-ABAE-60F288C4043C}"/>
              </a:ext>
            </a:extLst>
          </p:cNvPr>
          <p:cNvSpPr/>
          <p:nvPr/>
        </p:nvSpPr>
        <p:spPr>
          <a:xfrm>
            <a:off x="525556" y="1326563"/>
            <a:ext cx="10572750" cy="3970318"/>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Voluntary Response Bias </a:t>
            </a:r>
          </a:p>
          <a:p>
            <a:endParaRPr lang="en-US" sz="2800" dirty="0"/>
          </a:p>
          <a:p>
            <a:r>
              <a:rPr lang="en-US" sz="2800" dirty="0"/>
              <a:t>Television and radio stations often ask viewers/listeners to call in with opinions about a particular issue they are covering. The websites for these and other organizations also usually include some sort of online poll question of the day. Reality television shows and fan balloting in professional sports to choose all-star players make use of these types of polls as well. All of these polls usually come with a disclaimer stating that, “This is not a scientific poll.”</a:t>
            </a:r>
            <a:endParaRPr lang="en-PH" sz="28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4293480178"/>
      </p:ext>
    </p:extLst>
  </p:cSld>
  <p:clrMapOvr>
    <a:masterClrMapping/>
  </p:clrMapOvr>
  <p:transition spd="slow" advTm="102083">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COLLEGE OF TEACHER EDUCATION</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US" sz="1200" dirty="0">
                <a:solidFill>
                  <a:schemeClr val="bg1"/>
                </a:solidFill>
                <a:latin typeface="Arial Black" panose="020B0A04020102020204" pitchFamily="34" charset="0"/>
              </a:rPr>
              <a:t>ADVANCED 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3" name="Rectangle 2">
            <a:extLst>
              <a:ext uri="{FF2B5EF4-FFF2-40B4-BE49-F238E27FC236}">
                <a16:creationId xmlns:a16="http://schemas.microsoft.com/office/drawing/2014/main" id="{4C0D2B00-0183-43E2-ABAE-60F288C4043C}"/>
              </a:ext>
            </a:extLst>
          </p:cNvPr>
          <p:cNvSpPr/>
          <p:nvPr/>
        </p:nvSpPr>
        <p:spPr>
          <a:xfrm>
            <a:off x="525556" y="1326563"/>
            <a:ext cx="10572750" cy="4401205"/>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Non-Response Bias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One of the biggest problems in polling is that most people just don’t want to be bothered taking the time to respond to a poll of any kind. They hang up on a telephone survey, put a mail-in survey in the recycling bin, or walk quickly past an interviewer on the street. We just don’t know how much these individuals' beliefs and opinions reflect those of the general population, and, therefore, almost all surveys could be prone to non-response bias. </a:t>
            </a:r>
            <a:endParaRPr lang="en-PH" sz="28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1991221"/>
      </p:ext>
    </p:extLst>
  </p:cSld>
  <p:clrMapOvr>
    <a:masterClrMapping/>
  </p:clrMapOvr>
  <p:transition spd="slow" advTm="102083">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COLLEGE OF TEACHER EDUCATION</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US" sz="1200" dirty="0">
                <a:solidFill>
                  <a:schemeClr val="bg1"/>
                </a:solidFill>
                <a:latin typeface="Arial Black" panose="020B0A04020102020204" pitchFamily="34" charset="0"/>
              </a:rPr>
              <a:t>ADVANCED 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3" name="Rectangle 2">
            <a:extLst>
              <a:ext uri="{FF2B5EF4-FFF2-40B4-BE49-F238E27FC236}">
                <a16:creationId xmlns:a16="http://schemas.microsoft.com/office/drawing/2014/main" id="{4C0D2B00-0183-43E2-ABAE-60F288C4043C}"/>
              </a:ext>
            </a:extLst>
          </p:cNvPr>
          <p:cNvSpPr/>
          <p:nvPr/>
        </p:nvSpPr>
        <p:spPr>
          <a:xfrm>
            <a:off x="525556" y="1326563"/>
            <a:ext cx="10572750" cy="3108543"/>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Questionnaire Bias </a:t>
            </a:r>
          </a:p>
          <a:p>
            <a:endParaRPr lang="en-US" sz="2800"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Questionnaire bias </a:t>
            </a:r>
            <a:r>
              <a:rPr lang="en-US" sz="2800" dirty="0">
                <a:latin typeface="Arial" panose="020B0604020202020204" pitchFamily="34" charset="0"/>
                <a:cs typeface="Arial" panose="020B0604020202020204" pitchFamily="34" charset="0"/>
              </a:rPr>
              <a:t>occurs when the way in which the question is asked influences the response given by the individual. It is possible to ask the same question in two different ways that would lead individuals with the same basic opinions to respond differently. </a:t>
            </a:r>
            <a:endParaRPr lang="en-PH" sz="28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599874021"/>
      </p:ext>
    </p:extLst>
  </p:cSld>
  <p:clrMapOvr>
    <a:masterClrMapping/>
  </p:clrMapOvr>
  <p:transition spd="slow" advTm="102083">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COLLEGE OF TEACHER EDUCATION</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US" sz="1200" dirty="0">
                <a:solidFill>
                  <a:schemeClr val="bg1"/>
                </a:solidFill>
                <a:latin typeface="Arial Black" panose="020B0A04020102020204" pitchFamily="34" charset="0"/>
              </a:rPr>
              <a:t>ADVANCED 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3" name="Rectangle 2">
            <a:extLst>
              <a:ext uri="{FF2B5EF4-FFF2-40B4-BE49-F238E27FC236}">
                <a16:creationId xmlns:a16="http://schemas.microsoft.com/office/drawing/2014/main" id="{4C0D2B00-0183-43E2-ABAE-60F288C4043C}"/>
              </a:ext>
            </a:extLst>
          </p:cNvPr>
          <p:cNvSpPr/>
          <p:nvPr/>
        </p:nvSpPr>
        <p:spPr>
          <a:xfrm>
            <a:off x="525556" y="1326563"/>
            <a:ext cx="10572750" cy="3970318"/>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Incorrect Response Bias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A major problem with surveys is that you can never be sure that the person is actually responding truthfully. When an individual intentionally responds to a survey with an untruthful answer, this is called incorrect response bias. This can occur when asking questions about extremely sensitive or personal issues. For example, a survey conducted about illegal drinking among teens might be prone to this type of bias.</a:t>
            </a:r>
            <a:endParaRPr lang="en-PH" sz="28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218117246"/>
      </p:ext>
    </p:extLst>
  </p:cSld>
  <p:clrMapOvr>
    <a:masterClrMapping/>
  </p:clrMapOvr>
  <p:transition spd="slow" advTm="102083">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88000">
              <a:schemeClr val="accent1">
                <a:lumMod val="5000"/>
                <a:lumOff val="95000"/>
              </a:schemeClr>
            </a:gs>
            <a:gs pos="100000">
              <a:srgbClr val="00B050"/>
            </a:gs>
            <a:gs pos="75000">
              <a:schemeClr val="bg1"/>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COLLEGE OF TEACHER EDUCATION</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US" sz="1200" dirty="0">
                <a:solidFill>
                  <a:schemeClr val="bg1"/>
                </a:solidFill>
                <a:latin typeface="Arial Black" panose="020B0A04020102020204" pitchFamily="34" charset="0"/>
              </a:rPr>
              <a:t>ADVANCED 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2" name="Rectangle 1">
            <a:extLst>
              <a:ext uri="{FF2B5EF4-FFF2-40B4-BE49-F238E27FC236}">
                <a16:creationId xmlns:a16="http://schemas.microsoft.com/office/drawing/2014/main" id="{5D1E7083-8938-4EAB-9B4F-7F741927C4C3}"/>
              </a:ext>
            </a:extLst>
          </p:cNvPr>
          <p:cNvSpPr/>
          <p:nvPr/>
        </p:nvSpPr>
        <p:spPr>
          <a:xfrm>
            <a:off x="2438400" y="2451490"/>
            <a:ext cx="7848600" cy="769441"/>
          </a:xfrm>
          <a:prstGeom prst="rect">
            <a:avLst/>
          </a:prstGeom>
        </p:spPr>
        <p:txBody>
          <a:bodyPr wrap="square">
            <a:spAutoFit/>
          </a:bodyPr>
          <a:lstStyle/>
          <a:p>
            <a:pPr algn="ctr"/>
            <a:r>
              <a:rPr lang="en-PH" sz="4400" b="1" dirty="0">
                <a:latin typeface="Arial" panose="020B0604020202020204" pitchFamily="34" charset="0"/>
                <a:ea typeface="Times New Roman" panose="02020603050405020304" pitchFamily="18" charset="0"/>
                <a:cs typeface="Arial" panose="020B0604020202020204" pitchFamily="34" charset="0"/>
              </a:rPr>
              <a:t>SAMPLING BIAS</a:t>
            </a:r>
          </a:p>
        </p:txBody>
      </p:sp>
    </p:spTree>
    <p:custDataLst>
      <p:tags r:id="rId1"/>
    </p:custDataLst>
    <p:extLst>
      <p:ext uri="{BB962C8B-B14F-4D97-AF65-F5344CB8AC3E}">
        <p14:creationId xmlns:p14="http://schemas.microsoft.com/office/powerpoint/2010/main" val="2017104334"/>
      </p:ext>
    </p:extLst>
  </p:cSld>
  <p:clrMapOvr>
    <a:masterClrMapping/>
  </p:clrMapOvr>
  <p:transition spd="slow" advTm="102083">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COLLEGE OF TEACHER EDUCATION</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US" sz="1200" dirty="0">
                <a:solidFill>
                  <a:schemeClr val="bg1"/>
                </a:solidFill>
                <a:latin typeface="Arial Black" panose="020B0A04020102020204" pitchFamily="34" charset="0"/>
              </a:rPr>
              <a:t>ADVANCED 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3" name="Rectangle 2">
            <a:extLst>
              <a:ext uri="{FF2B5EF4-FFF2-40B4-BE49-F238E27FC236}">
                <a16:creationId xmlns:a16="http://schemas.microsoft.com/office/drawing/2014/main" id="{4C0D2B00-0183-43E2-ABAE-60F288C4043C}"/>
              </a:ext>
            </a:extLst>
          </p:cNvPr>
          <p:cNvSpPr/>
          <p:nvPr/>
        </p:nvSpPr>
        <p:spPr>
          <a:xfrm>
            <a:off x="499572" y="654841"/>
            <a:ext cx="10572750" cy="5262979"/>
          </a:xfrm>
          <a:prstGeom prst="rect">
            <a:avLst/>
          </a:prstGeom>
        </p:spPr>
        <p:txBody>
          <a:bodyPr wrap="square">
            <a:spAutoFit/>
          </a:bodyPr>
          <a:lstStyle/>
          <a:p>
            <a:r>
              <a:rPr lang="en-PH" sz="2400" b="1" dirty="0">
                <a:latin typeface="Arial" panose="020B0604020202020204" pitchFamily="34" charset="0"/>
                <a:cs typeface="Arial" panose="020B0604020202020204" pitchFamily="34" charset="0"/>
              </a:rPr>
              <a:t>Census vs. Sample</a:t>
            </a:r>
          </a:p>
          <a:p>
            <a:endParaRPr lang="en-PH"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A </a:t>
            </a:r>
            <a:r>
              <a:rPr lang="en-US" sz="2400" b="1" dirty="0">
                <a:latin typeface="Arial" panose="020B0604020202020204" pitchFamily="34" charset="0"/>
                <a:cs typeface="Arial" panose="020B0604020202020204" pitchFamily="34" charset="0"/>
              </a:rPr>
              <a:t>sample</a:t>
            </a:r>
            <a:r>
              <a:rPr lang="en-US" sz="2400" dirty="0">
                <a:latin typeface="Arial" panose="020B0604020202020204" pitchFamily="34" charset="0"/>
                <a:cs typeface="Arial" panose="020B0604020202020204" pitchFamily="34" charset="0"/>
              </a:rPr>
              <a:t> is a representative subset of a population. If a statistician or other researcher wants to know some information about a population, the only way to be truly sure is to conduct a census. </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In a </a:t>
            </a:r>
            <a:r>
              <a:rPr lang="en-US" sz="2400" b="1" dirty="0">
                <a:latin typeface="Arial" panose="020B0604020202020204" pitchFamily="34" charset="0"/>
                <a:cs typeface="Arial" panose="020B0604020202020204" pitchFamily="34" charset="0"/>
              </a:rPr>
              <a:t>census</a:t>
            </a:r>
            <a:r>
              <a:rPr lang="en-US" sz="2400" dirty="0">
                <a:latin typeface="Arial" panose="020B0604020202020204" pitchFamily="34" charset="0"/>
                <a:cs typeface="Arial" panose="020B0604020202020204" pitchFamily="34" charset="0"/>
              </a:rPr>
              <a:t>, every unit in the population being studied is measured or surveyed. In opinion polls, like the New York Times poll mentioned above, results are generalized from a sample. If we really wanted to know the true approval rating of the president, for example, we would have to ask every single American adult his or her opinion. There are some obvious reasons why a census is impractical in this case. Example: Doing a survey of travel time by asking everyone at school is a census. But asking only 50 randomly chosen people is a sample. </a:t>
            </a:r>
            <a:endParaRPr lang="en-PH" sz="24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48655015"/>
      </p:ext>
    </p:extLst>
  </p:cSld>
  <p:clrMapOvr>
    <a:masterClrMapping/>
  </p:clrMapOvr>
  <p:transition spd="slow" advTm="102083">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COLLEGE OF TEACHER EDUCATION</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US" sz="1200" dirty="0">
                <a:solidFill>
                  <a:schemeClr val="bg1"/>
                </a:solidFill>
                <a:latin typeface="Arial Black" panose="020B0A04020102020204" pitchFamily="34" charset="0"/>
              </a:rPr>
              <a:t>ADVANCED 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3" name="Rectangle 2">
            <a:extLst>
              <a:ext uri="{FF2B5EF4-FFF2-40B4-BE49-F238E27FC236}">
                <a16:creationId xmlns:a16="http://schemas.microsoft.com/office/drawing/2014/main" id="{4C0D2B00-0183-43E2-ABAE-60F288C4043C}"/>
              </a:ext>
            </a:extLst>
          </p:cNvPr>
          <p:cNvSpPr/>
          <p:nvPr/>
        </p:nvSpPr>
        <p:spPr>
          <a:xfrm>
            <a:off x="519113" y="867212"/>
            <a:ext cx="10572750" cy="5632311"/>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Bias in Samples and Surveys</a:t>
            </a:r>
          </a:p>
          <a:p>
            <a:endParaRPr lang="en-US" sz="24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 Bias </a:t>
            </a:r>
            <a:r>
              <a:rPr lang="en-US" sz="2400" dirty="0">
                <a:latin typeface="Arial" panose="020B0604020202020204" pitchFamily="34" charset="0"/>
                <a:cs typeface="Arial" panose="020B0604020202020204" pitchFamily="34" charset="0"/>
              </a:rPr>
              <a:t>has many potential sources. It is important when selecting a sample or designing a survey that a statistician make every effort to eliminate potential sources of bias.</a:t>
            </a:r>
          </a:p>
          <a:p>
            <a:endParaRPr lang="en-US" sz="24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Sampling Bias </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In general, </a:t>
            </a:r>
            <a:r>
              <a:rPr lang="en-US" sz="2400" b="1" dirty="0">
                <a:latin typeface="Arial" panose="020B0604020202020204" pitchFamily="34" charset="0"/>
                <a:cs typeface="Arial" panose="020B0604020202020204" pitchFamily="34" charset="0"/>
              </a:rPr>
              <a:t>sampling bias </a:t>
            </a:r>
            <a:r>
              <a:rPr lang="en-US" sz="2400" dirty="0">
                <a:latin typeface="Arial" panose="020B0604020202020204" pitchFamily="34" charset="0"/>
                <a:cs typeface="Arial" panose="020B0604020202020204" pitchFamily="34" charset="0"/>
              </a:rPr>
              <a:t>refers to the methods used in selecting the sample. The sampling frame is the term we use to refer to the group or listing from which the sample is to be chosen. If you wanted to study the population of students in your school, you could obtain a list of all the students from the office and choose students from the list. This list would be the sampling frame.</a:t>
            </a:r>
          </a:p>
          <a:p>
            <a:endParaRPr lang="en-PH" sz="24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224857972"/>
      </p:ext>
    </p:extLst>
  </p:cSld>
  <p:clrMapOvr>
    <a:masterClrMapping/>
  </p:clrMapOvr>
  <p:transition spd="slow" advTm="102083">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COLLEGE OF TEACHER EDUCATION</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US" sz="1200" dirty="0">
                <a:solidFill>
                  <a:schemeClr val="bg1"/>
                </a:solidFill>
                <a:latin typeface="Arial Black" panose="020B0A04020102020204" pitchFamily="34" charset="0"/>
              </a:rPr>
              <a:t>ADVANCED 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3" name="Rectangle 2">
            <a:extLst>
              <a:ext uri="{FF2B5EF4-FFF2-40B4-BE49-F238E27FC236}">
                <a16:creationId xmlns:a16="http://schemas.microsoft.com/office/drawing/2014/main" id="{4C0D2B00-0183-43E2-ABAE-60F288C4043C}"/>
              </a:ext>
            </a:extLst>
          </p:cNvPr>
          <p:cNvSpPr/>
          <p:nvPr/>
        </p:nvSpPr>
        <p:spPr>
          <a:xfrm>
            <a:off x="525556" y="1727807"/>
            <a:ext cx="10572750" cy="3108543"/>
          </a:xfrm>
          <a:prstGeom prst="rect">
            <a:avLst/>
          </a:prstGeom>
        </p:spPr>
        <p:txBody>
          <a:bodyPr wrap="square">
            <a:spAutoFit/>
          </a:bodyPr>
          <a:lstStyle/>
          <a:p>
            <a:r>
              <a:rPr lang="en-US" sz="2800" dirty="0">
                <a:latin typeface="Arial" panose="020B0604020202020204" pitchFamily="34" charset="0"/>
                <a:cs typeface="Arial" panose="020B0604020202020204" pitchFamily="34" charset="0"/>
              </a:rPr>
              <a:t>For example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A survey of high school students to measure teenage use of illegal drugs will be a biased sample because it does not include home-schooled students or dropouts. A sample is also biased if certain members are underrepresented or overrepresented relative to others in the population. </a:t>
            </a:r>
            <a:endParaRPr lang="en-PH" sz="28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948548701"/>
      </p:ext>
    </p:extLst>
  </p:cSld>
  <p:clrMapOvr>
    <a:masterClrMapping/>
  </p:clrMapOvr>
  <p:transition spd="slow" advTm="102083">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COLLEGE OF TEACHER EDUCATION</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US" sz="1200" dirty="0">
                <a:solidFill>
                  <a:schemeClr val="bg1"/>
                </a:solidFill>
                <a:latin typeface="Arial Black" panose="020B0A04020102020204" pitchFamily="34" charset="0"/>
              </a:rPr>
              <a:t>ADVANCED 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3" name="Rectangle 2">
            <a:extLst>
              <a:ext uri="{FF2B5EF4-FFF2-40B4-BE49-F238E27FC236}">
                <a16:creationId xmlns:a16="http://schemas.microsoft.com/office/drawing/2014/main" id="{4C0D2B00-0183-43E2-ABAE-60F288C4043C}"/>
              </a:ext>
            </a:extLst>
          </p:cNvPr>
          <p:cNvSpPr/>
          <p:nvPr/>
        </p:nvSpPr>
        <p:spPr>
          <a:xfrm>
            <a:off x="525556" y="1727807"/>
            <a:ext cx="10572750" cy="3108543"/>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Incorrect Sampling Frame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If the list from which you choose your sample does not accurately reflect the characteristics of the population, this is called incorrect sampling frame. </a:t>
            </a:r>
            <a:r>
              <a:rPr lang="en-US" sz="2800" b="1" dirty="0">
                <a:latin typeface="Arial" panose="020B0604020202020204" pitchFamily="34" charset="0"/>
                <a:cs typeface="Arial" panose="020B0604020202020204" pitchFamily="34" charset="0"/>
              </a:rPr>
              <a:t>A sampling frame </a:t>
            </a:r>
            <a:r>
              <a:rPr lang="en-US" sz="2800" dirty="0">
                <a:latin typeface="Arial" panose="020B0604020202020204" pitchFamily="34" charset="0"/>
                <a:cs typeface="Arial" panose="020B0604020202020204" pitchFamily="34" charset="0"/>
              </a:rPr>
              <a:t>error occurs when some group from the population does not have the opportunity to be represented in the sample.</a:t>
            </a:r>
            <a:endParaRPr lang="en-PH" sz="28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287684666"/>
      </p:ext>
    </p:extLst>
  </p:cSld>
  <p:clrMapOvr>
    <a:masterClrMapping/>
  </p:clrMapOvr>
  <p:transition spd="slow" advTm="102083">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COLLEGE OF TEACHER EDUCATION</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US" sz="1200" dirty="0">
                <a:solidFill>
                  <a:schemeClr val="bg1"/>
                </a:solidFill>
                <a:latin typeface="Arial Black" panose="020B0A04020102020204" pitchFamily="34" charset="0"/>
              </a:rPr>
              <a:t>ADVANCED 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3" name="Rectangle 2">
            <a:extLst>
              <a:ext uri="{FF2B5EF4-FFF2-40B4-BE49-F238E27FC236}">
                <a16:creationId xmlns:a16="http://schemas.microsoft.com/office/drawing/2014/main" id="{4C0D2B00-0183-43E2-ABAE-60F288C4043C}"/>
              </a:ext>
            </a:extLst>
          </p:cNvPr>
          <p:cNvSpPr/>
          <p:nvPr/>
        </p:nvSpPr>
        <p:spPr>
          <a:xfrm>
            <a:off x="525556" y="1326563"/>
            <a:ext cx="10572750" cy="4401205"/>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Convenience Sampling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Suppose your statistics teacher gave you an assignment to perform a survey of 20 individuals. You would most likely tend to ask your friends and family to participate, because it would be easy and quick. This is an example of convenience sampling, or convenience bias. While it is not always true, your friends are usually people who share common values, interests, and opinions. This could cause those opinions to be over-represented in relation to the true population</a:t>
            </a:r>
            <a:endParaRPr lang="en-PH" sz="28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4146739341"/>
      </p:ext>
    </p:extLst>
  </p:cSld>
  <p:clrMapOvr>
    <a:masterClrMapping/>
  </p:clrMapOvr>
  <p:transition spd="slow" advTm="102083">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COLLEGE OF TEACHER EDUCATION</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US" sz="1200" dirty="0">
                <a:solidFill>
                  <a:schemeClr val="bg1"/>
                </a:solidFill>
                <a:latin typeface="Arial Black" panose="020B0A04020102020204" pitchFamily="34" charset="0"/>
              </a:rPr>
              <a:t>ADVANCED 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3" name="Rectangle 2">
            <a:extLst>
              <a:ext uri="{FF2B5EF4-FFF2-40B4-BE49-F238E27FC236}">
                <a16:creationId xmlns:a16="http://schemas.microsoft.com/office/drawing/2014/main" id="{4C0D2B00-0183-43E2-ABAE-60F288C4043C}"/>
              </a:ext>
            </a:extLst>
          </p:cNvPr>
          <p:cNvSpPr/>
          <p:nvPr/>
        </p:nvSpPr>
        <p:spPr>
          <a:xfrm>
            <a:off x="525556" y="1326563"/>
            <a:ext cx="10572750" cy="3108543"/>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Judgment Sampling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Judgment sampling occurs when an individual or organization that is usually considered an expert in the field being studied chooses the individuals or group of individuals to be used in the sample. Because it is based on a subjective choice, even by someone considered an expert, it is very susceptible to bias. </a:t>
            </a:r>
            <a:endParaRPr lang="en-PH" sz="28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388983589"/>
      </p:ext>
    </p:extLst>
  </p:cSld>
  <p:clrMapOvr>
    <a:masterClrMapping/>
  </p:clrMapOvr>
  <p:transition spd="slow" advTm="102083">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d Rectangle Basic Simple Shapes Isolated Stock Vector (Royalty Free)  1357982381 | Shutterstock">
            <a:extLst>
              <a:ext uri="{FF2B5EF4-FFF2-40B4-BE49-F238E27FC236}">
                <a16:creationId xmlns:a16="http://schemas.microsoft.com/office/drawing/2014/main" id="{C9290C30-0990-40E7-B2FD-CA8C30EFA27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8195" r="91933">
                        <a14:foregroundMark x1="8195" y1="26071" x2="8323" y2="61786"/>
                        <a14:foregroundMark x1="90781" y1="28214" x2="91933" y2="46786"/>
                        <a14:foregroundMark x1="91933" y1="46786" x2="91165" y2="66071"/>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53595" y="-259982"/>
            <a:ext cx="14299190" cy="9966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85B58F-5774-450A-9DFB-1BA65F3D3EDB}"/>
              </a:ext>
            </a:extLst>
          </p:cNvPr>
          <p:cNvSpPr txBox="1"/>
          <p:nvPr/>
        </p:nvSpPr>
        <p:spPr>
          <a:xfrm>
            <a:off x="0" y="65364"/>
            <a:ext cx="5100637" cy="276999"/>
          </a:xfrm>
          <a:prstGeom prst="rect">
            <a:avLst/>
          </a:prstGeom>
          <a:noFill/>
        </p:spPr>
        <p:txBody>
          <a:bodyPr wrap="square" rtlCol="0">
            <a:spAutoFit/>
          </a:bodyPr>
          <a:lstStyle/>
          <a:p>
            <a:r>
              <a:rPr lang="en-PH" sz="1200" dirty="0">
                <a:solidFill>
                  <a:schemeClr val="bg1"/>
                </a:solidFill>
                <a:latin typeface="Arial Black" panose="020B0A04020102020204" pitchFamily="34" charset="0"/>
              </a:rPr>
              <a:t>COLLEGE OF TEACHER EDUCATION</a:t>
            </a:r>
          </a:p>
        </p:txBody>
      </p:sp>
      <p:sp>
        <p:nvSpPr>
          <p:cNvPr id="5" name="Rectangle 4">
            <a:extLst>
              <a:ext uri="{FF2B5EF4-FFF2-40B4-BE49-F238E27FC236}">
                <a16:creationId xmlns:a16="http://schemas.microsoft.com/office/drawing/2014/main" id="{4A352FE8-3170-414C-8C2E-5DFA53D1780B}"/>
              </a:ext>
            </a:extLst>
          </p:cNvPr>
          <p:cNvSpPr/>
          <p:nvPr/>
        </p:nvSpPr>
        <p:spPr>
          <a:xfrm>
            <a:off x="0" y="6357939"/>
            <a:ext cx="10004612" cy="5000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B78CC2A9-3385-42FE-8CE0-4D7C0F5778C8}"/>
              </a:ext>
            </a:extLst>
          </p:cNvPr>
          <p:cNvSpPr txBox="1"/>
          <p:nvPr/>
        </p:nvSpPr>
        <p:spPr>
          <a:xfrm>
            <a:off x="0" y="6423304"/>
            <a:ext cx="5805488" cy="276999"/>
          </a:xfrm>
          <a:prstGeom prst="rect">
            <a:avLst/>
          </a:prstGeom>
          <a:noFill/>
        </p:spPr>
        <p:txBody>
          <a:bodyPr wrap="square" rtlCol="0">
            <a:spAutoFit/>
          </a:bodyPr>
          <a:lstStyle/>
          <a:p>
            <a:r>
              <a:rPr lang="en-US" sz="1200" dirty="0">
                <a:solidFill>
                  <a:schemeClr val="bg1"/>
                </a:solidFill>
                <a:latin typeface="Arial Black" panose="020B0A04020102020204" pitchFamily="34" charset="0"/>
              </a:rPr>
              <a:t>ADVANCED STATISTICS AND PROBABILITY</a:t>
            </a:r>
          </a:p>
        </p:txBody>
      </p:sp>
      <p:pic>
        <p:nvPicPr>
          <p:cNvPr id="8" name="Picture 7">
            <a:extLst>
              <a:ext uri="{FF2B5EF4-FFF2-40B4-BE49-F238E27FC236}">
                <a16:creationId xmlns:a16="http://schemas.microsoft.com/office/drawing/2014/main" id="{AEF649E3-7252-4F49-AC77-576EF6BABAB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41192" y="4235823"/>
            <a:ext cx="2862261" cy="2898403"/>
          </a:xfrm>
          <a:prstGeom prst="rect">
            <a:avLst/>
          </a:prstGeom>
          <a:ln>
            <a:noFill/>
          </a:ln>
        </p:spPr>
      </p:pic>
      <p:sp>
        <p:nvSpPr>
          <p:cNvPr id="6" name="TextBox 5">
            <a:extLst>
              <a:ext uri="{FF2B5EF4-FFF2-40B4-BE49-F238E27FC236}">
                <a16:creationId xmlns:a16="http://schemas.microsoft.com/office/drawing/2014/main" id="{AC13D4DC-C6EC-48B7-B864-EF4A3833B321}"/>
              </a:ext>
            </a:extLst>
          </p:cNvPr>
          <p:cNvSpPr txBox="1"/>
          <p:nvPr/>
        </p:nvSpPr>
        <p:spPr>
          <a:xfrm>
            <a:off x="10004612" y="6314421"/>
            <a:ext cx="218738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PH" sz="1400" dirty="0">
                <a:latin typeface="Bernard MT Condensed" panose="02050806060905020404" pitchFamily="18" charset="0"/>
              </a:rPr>
              <a:t>LODILYN D. MOGOL LPT. MAT MATH (CAR)</a:t>
            </a:r>
          </a:p>
        </p:txBody>
      </p:sp>
      <p:sp>
        <p:nvSpPr>
          <p:cNvPr id="3" name="Rectangle 2">
            <a:extLst>
              <a:ext uri="{FF2B5EF4-FFF2-40B4-BE49-F238E27FC236}">
                <a16:creationId xmlns:a16="http://schemas.microsoft.com/office/drawing/2014/main" id="{4C0D2B00-0183-43E2-ABAE-60F288C4043C}"/>
              </a:ext>
            </a:extLst>
          </p:cNvPr>
          <p:cNvSpPr/>
          <p:nvPr/>
        </p:nvSpPr>
        <p:spPr>
          <a:xfrm>
            <a:off x="525556" y="1326563"/>
            <a:ext cx="10572750" cy="4401205"/>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Size Bias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If one particular subgroup in a population is likely to be over represented or under-represented due to its size, this is sometimes called size bias. If we chose a state at random from a map by closing our eyes and pointing to a particular place, larger states would have a greater chance of being chosen than smaller ones. As another example, suppose that we wanted to do a survey to find out the typical size of a student’s math class at a school.</a:t>
            </a:r>
            <a:endParaRPr lang="en-PH" sz="28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543260551"/>
      </p:ext>
    </p:extLst>
  </p:cSld>
  <p:clrMapOvr>
    <a:masterClrMapping/>
  </p:clrMapOvr>
  <p:transition spd="slow" advTm="102083">
    <p:push dir="u"/>
  </p:transition>
</p:sld>
</file>

<file path=ppt/tags/tag1.xml><?xml version="1.0" encoding="utf-8"?>
<p:tagLst xmlns:a="http://schemas.openxmlformats.org/drawingml/2006/main" xmlns:r="http://schemas.openxmlformats.org/officeDocument/2006/relationships" xmlns:p="http://schemas.openxmlformats.org/presentationml/2006/main">
  <p:tag name="TIMING" val="|2.9|2.5|0.7"/>
</p:tagLst>
</file>

<file path=ppt/tags/tag10.xml><?xml version="1.0" encoding="utf-8"?>
<p:tagLst xmlns:a="http://schemas.openxmlformats.org/drawingml/2006/main" xmlns:r="http://schemas.openxmlformats.org/officeDocument/2006/relationships" xmlns:p="http://schemas.openxmlformats.org/presentationml/2006/main">
  <p:tag name="TIMING" val="|2"/>
</p:tagLst>
</file>

<file path=ppt/tags/tag11.xml><?xml version="1.0" encoding="utf-8"?>
<p:tagLst xmlns:a="http://schemas.openxmlformats.org/drawingml/2006/main" xmlns:r="http://schemas.openxmlformats.org/officeDocument/2006/relationships" xmlns:p="http://schemas.openxmlformats.org/presentationml/2006/main">
  <p:tag name="TIMING" val="|2"/>
</p:tagLst>
</file>

<file path=ppt/tags/tag12.xml><?xml version="1.0" encoding="utf-8"?>
<p:tagLst xmlns:a="http://schemas.openxmlformats.org/drawingml/2006/main" xmlns:r="http://schemas.openxmlformats.org/officeDocument/2006/relationships" xmlns:p="http://schemas.openxmlformats.org/presentationml/2006/main">
  <p:tag name="TIMING" val="|2"/>
</p:tagLst>
</file>

<file path=ppt/tags/tag13.xml><?xml version="1.0" encoding="utf-8"?>
<p:tagLst xmlns:a="http://schemas.openxmlformats.org/drawingml/2006/main" xmlns:r="http://schemas.openxmlformats.org/officeDocument/2006/relationships" xmlns:p="http://schemas.openxmlformats.org/presentationml/2006/main">
  <p:tag name="TIMING" val="|2"/>
</p:tagLst>
</file>

<file path=ppt/tags/tag14.xml><?xml version="1.0" encoding="utf-8"?>
<p:tagLst xmlns:a="http://schemas.openxmlformats.org/drawingml/2006/main" xmlns:r="http://schemas.openxmlformats.org/officeDocument/2006/relationships" xmlns:p="http://schemas.openxmlformats.org/presentationml/2006/main">
  <p:tag name="TIMING" val="|2"/>
</p:tagLst>
</file>

<file path=ppt/tags/tag2.xml><?xml version="1.0" encoding="utf-8"?>
<p:tagLst xmlns:a="http://schemas.openxmlformats.org/drawingml/2006/main" xmlns:r="http://schemas.openxmlformats.org/officeDocument/2006/relationships" xmlns:p="http://schemas.openxmlformats.org/presentationml/2006/main">
  <p:tag name="TIMING" val="|2"/>
</p:tagLst>
</file>

<file path=ppt/tags/tag3.xml><?xml version="1.0" encoding="utf-8"?>
<p:tagLst xmlns:a="http://schemas.openxmlformats.org/drawingml/2006/main" xmlns:r="http://schemas.openxmlformats.org/officeDocument/2006/relationships" xmlns:p="http://schemas.openxmlformats.org/presentationml/2006/main">
  <p:tag name="TIMING" val="|2"/>
</p:tagLst>
</file>

<file path=ppt/tags/tag4.xml><?xml version="1.0" encoding="utf-8"?>
<p:tagLst xmlns:a="http://schemas.openxmlformats.org/drawingml/2006/main" xmlns:r="http://schemas.openxmlformats.org/officeDocument/2006/relationships" xmlns:p="http://schemas.openxmlformats.org/presentationml/2006/main">
  <p:tag name="TIMING" val="|2"/>
</p:tagLst>
</file>

<file path=ppt/tags/tag5.xml><?xml version="1.0" encoding="utf-8"?>
<p:tagLst xmlns:a="http://schemas.openxmlformats.org/drawingml/2006/main" xmlns:r="http://schemas.openxmlformats.org/officeDocument/2006/relationships" xmlns:p="http://schemas.openxmlformats.org/presentationml/2006/main">
  <p:tag name="TIMING" val="|2"/>
</p:tagLst>
</file>

<file path=ppt/tags/tag6.xml><?xml version="1.0" encoding="utf-8"?>
<p:tagLst xmlns:a="http://schemas.openxmlformats.org/drawingml/2006/main" xmlns:r="http://schemas.openxmlformats.org/officeDocument/2006/relationships" xmlns:p="http://schemas.openxmlformats.org/presentationml/2006/main">
  <p:tag name="TIMING" val="|2"/>
</p:tagLst>
</file>

<file path=ppt/tags/tag7.xml><?xml version="1.0" encoding="utf-8"?>
<p:tagLst xmlns:a="http://schemas.openxmlformats.org/drawingml/2006/main" xmlns:r="http://schemas.openxmlformats.org/officeDocument/2006/relationships" xmlns:p="http://schemas.openxmlformats.org/presentationml/2006/main">
  <p:tag name="TIMING" val="|2"/>
</p:tagLst>
</file>

<file path=ppt/tags/tag8.xml><?xml version="1.0" encoding="utf-8"?>
<p:tagLst xmlns:a="http://schemas.openxmlformats.org/drawingml/2006/main" xmlns:r="http://schemas.openxmlformats.org/officeDocument/2006/relationships" xmlns:p="http://schemas.openxmlformats.org/presentationml/2006/main">
  <p:tag name="TIMING" val="|2"/>
</p:tagLst>
</file>

<file path=ppt/tags/tag9.xml><?xml version="1.0" encoding="utf-8"?>
<p:tagLst xmlns:a="http://schemas.openxmlformats.org/drawingml/2006/main" xmlns:r="http://schemas.openxmlformats.org/officeDocument/2006/relationships" xmlns:p="http://schemas.openxmlformats.org/presentationml/2006/main">
  <p:tag name="TIMING" val="|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1224</TotalTime>
  <Words>1202</Words>
  <Application>Microsoft Office PowerPoint</Application>
  <PresentationFormat>Widescreen</PresentationFormat>
  <Paragraphs>84</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 Black</vt:lpstr>
      <vt:lpstr>Bernard MT Condensed</vt:lpstr>
      <vt:lpstr>Calibri</vt:lpstr>
      <vt:lpstr>Calibri Light</vt:lpstr>
      <vt:lpstr>Times New Roman</vt:lpstr>
      <vt:lpstr>Office Theme</vt:lpstr>
      <vt:lpstr>ADVANCED STATISTIC AND PROBILITY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lodilyn mogol</dc:creator>
  <cp:lastModifiedBy>lodilyn mogol</cp:lastModifiedBy>
  <cp:revision>119</cp:revision>
  <dcterms:created xsi:type="dcterms:W3CDTF">2022-08-24T01:14:55Z</dcterms:created>
  <dcterms:modified xsi:type="dcterms:W3CDTF">2024-04-22T01:46:40Z</dcterms:modified>
</cp:coreProperties>
</file>